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Plus Jakarta Sans" panose="020B0604020202020204" charset="0"/>
      <p:regular r:id="rId17"/>
      <p:bold r:id="rId18"/>
      <p:italic r:id="rId19"/>
      <p:boldItalic r:id="rId20"/>
    </p:embeddedFont>
    <p:embeddedFont>
      <p:font typeface="Plus Jakarta Sans ExtraBold" panose="020B0604020202020204" charset="0"/>
      <p:bold r:id="rId21"/>
      <p:boldItalic r:id="rId22"/>
    </p:embeddedFont>
    <p:embeddedFont>
      <p:font typeface="Plus Jakarta Sans Light" panose="020B0604020202020204" charset="0"/>
      <p:regular r:id="rId23"/>
      <p:bold r:id="rId24"/>
      <p:italic r:id="rId25"/>
      <p:boldItalic r:id="rId26"/>
    </p:embeddedFont>
    <p:embeddedFont>
      <p:font typeface="Plus Jakarta Sans Medium" panose="020B0604020202020204" charset="0"/>
      <p:regular r:id="rId27"/>
      <p:bold r:id="rId28"/>
      <p:italic r:id="rId29"/>
      <p:boldItalic r:id="rId30"/>
    </p:embeddedFont>
    <p:embeddedFont>
      <p:font typeface="Plus Jakarta Sans SemiBold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2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1947adc8f6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1947adc8f6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1947adc8f6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1947adc8f6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1947adc8f6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1947adc8f6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1947adc8f6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1947adc8f6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1947adc8f6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1947adc8f6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18ac00d8c0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18ac00d8c0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1b65a6d0e5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1b65a6d0e5_2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18ac00d8c0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18ac00d8c0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18ac00d8c0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18ac00d8c0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18ac00d8c0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18ac00d8c0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18ac00d8c0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18ac00d8c0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1947adc8f6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1947adc8f6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1947adc8f6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1947adc8f6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4349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823957" y="3637125"/>
            <a:ext cx="4429622" cy="938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 b="1" dirty="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VIDYUT  TECH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EV FINANCE</a:t>
            </a:r>
            <a:endParaRPr sz="1800" b="1" dirty="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377" y="4492825"/>
            <a:ext cx="2144023" cy="16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50" name="Google Shape;1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/>
          <p:nvPr/>
        </p:nvSpPr>
        <p:spPr>
          <a:xfrm>
            <a:off x="1564500" y="591275"/>
            <a:ext cx="6015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323C50"/>
                </a:solidFill>
                <a:latin typeface="Plus Jakarta Sans ExtraBold"/>
                <a:ea typeface="Plus Jakarta Sans ExtraBold"/>
                <a:cs typeface="Plus Jakarta Sans ExtraBold"/>
                <a:sym typeface="Plus Jakarta Sans ExtraBold"/>
              </a:rPr>
              <a:t>Vidyut's solutions for its heroes</a:t>
            </a:r>
            <a:endParaRPr sz="2800">
              <a:solidFill>
                <a:srgbClr val="323C50"/>
              </a:solidFill>
              <a:latin typeface="Plus Jakarta Sans ExtraBold"/>
              <a:ea typeface="Plus Jakarta Sans ExtraBold"/>
              <a:cs typeface="Plus Jakarta Sans ExtraBold"/>
              <a:sym typeface="Plus Jakarta Sans ExtraBold"/>
            </a:endParaRPr>
          </a:p>
        </p:txBody>
      </p:sp>
      <p:sp>
        <p:nvSpPr>
          <p:cNvPr id="152" name="Google Shape;152;p22"/>
          <p:cNvSpPr txBox="1"/>
          <p:nvPr/>
        </p:nvSpPr>
        <p:spPr>
          <a:xfrm>
            <a:off x="5035900" y="1581775"/>
            <a:ext cx="1764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E1F25B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Sure! We have a better solution</a:t>
            </a:r>
            <a:endParaRPr sz="1500">
              <a:solidFill>
                <a:srgbClr val="E1F25B"/>
              </a:solidFill>
              <a:latin typeface="Plus Jakarta Sans SemiBold"/>
              <a:ea typeface="Plus Jakarta Sans SemiBold"/>
              <a:cs typeface="Plus Jakarta Sans SemiBold"/>
              <a:sym typeface="Plus Jakarta Sans SemiBold"/>
            </a:endParaRPr>
          </a:p>
        </p:txBody>
      </p:sp>
      <p:sp>
        <p:nvSpPr>
          <p:cNvPr id="153" name="Google Shape;153;p22"/>
          <p:cNvSpPr txBox="1"/>
          <p:nvPr/>
        </p:nvSpPr>
        <p:spPr>
          <a:xfrm>
            <a:off x="1420375" y="2819250"/>
            <a:ext cx="14850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I need an electric vehicle but a lower purchase cost.</a:t>
            </a:r>
            <a:endParaRPr sz="900">
              <a:latin typeface="Plus Jakarta Sans SemiBold"/>
              <a:ea typeface="Plus Jakarta Sans SemiBold"/>
              <a:cs typeface="Plus Jakarta Sans SemiBold"/>
              <a:sym typeface="Plus Jakarta Sans SemiBold"/>
            </a:endParaRPr>
          </a:p>
        </p:txBody>
      </p:sp>
      <p:sp>
        <p:nvSpPr>
          <p:cNvPr id="154" name="Google Shape;154;p22"/>
          <p:cNvSpPr txBox="1"/>
          <p:nvPr/>
        </p:nvSpPr>
        <p:spPr>
          <a:xfrm>
            <a:off x="4196575" y="3227275"/>
            <a:ext cx="118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You take the vehicle on Loan</a:t>
            </a:r>
            <a:endParaRPr sz="9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55" name="Google Shape;155;p22"/>
          <p:cNvSpPr txBox="1"/>
          <p:nvPr/>
        </p:nvSpPr>
        <p:spPr>
          <a:xfrm>
            <a:off x="5380375" y="3220375"/>
            <a:ext cx="1183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Rent the Battery</a:t>
            </a:r>
            <a:endParaRPr sz="9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56" name="Google Shape;156;p22"/>
          <p:cNvSpPr txBox="1"/>
          <p:nvPr/>
        </p:nvSpPr>
        <p:spPr>
          <a:xfrm>
            <a:off x="6564175" y="3227275"/>
            <a:ext cx="118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Pay the rent only when you drive</a:t>
            </a:r>
            <a:endParaRPr sz="9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63" name="Google Shape;16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3"/>
          <p:cNvSpPr txBox="1"/>
          <p:nvPr/>
        </p:nvSpPr>
        <p:spPr>
          <a:xfrm>
            <a:off x="1564500" y="591275"/>
            <a:ext cx="6015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323C50"/>
                </a:solidFill>
                <a:latin typeface="Plus Jakarta Sans ExtraBold"/>
                <a:ea typeface="Plus Jakarta Sans ExtraBold"/>
                <a:cs typeface="Plus Jakarta Sans ExtraBold"/>
                <a:sym typeface="Plus Jakarta Sans ExtraBold"/>
              </a:rPr>
              <a:t>Vidyut's solutions for its heroes</a:t>
            </a:r>
            <a:endParaRPr sz="2800">
              <a:solidFill>
                <a:srgbClr val="323C50"/>
              </a:solidFill>
              <a:latin typeface="Plus Jakarta Sans ExtraBold"/>
              <a:ea typeface="Plus Jakarta Sans ExtraBold"/>
              <a:cs typeface="Plus Jakarta Sans ExtraBold"/>
              <a:sym typeface="Plus Jakarta Sans ExtraBold"/>
            </a:endParaRPr>
          </a:p>
        </p:txBody>
      </p:sp>
      <p:sp>
        <p:nvSpPr>
          <p:cNvPr id="165" name="Google Shape;165;p23"/>
          <p:cNvSpPr txBox="1"/>
          <p:nvPr/>
        </p:nvSpPr>
        <p:spPr>
          <a:xfrm>
            <a:off x="720050" y="1840025"/>
            <a:ext cx="1463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Driver Subscribes to Vidyut</a:t>
            </a:r>
            <a:endParaRPr sz="900"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</p:txBody>
      </p:sp>
      <p:sp>
        <p:nvSpPr>
          <p:cNvPr id="166" name="Google Shape;166;p23"/>
          <p:cNvSpPr txBox="1"/>
          <p:nvPr/>
        </p:nvSpPr>
        <p:spPr>
          <a:xfrm>
            <a:off x="2183450" y="3109750"/>
            <a:ext cx="2529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323C50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Rent the battery at as low as</a:t>
            </a:r>
            <a:endParaRPr sz="900">
              <a:solidFill>
                <a:srgbClr val="323C50"/>
              </a:solidFill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solidFill>
                  <a:srgbClr val="323C50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₹1.1 - ₹1.7 per km</a:t>
            </a:r>
            <a:endParaRPr sz="1100" b="1">
              <a:solidFill>
                <a:srgbClr val="323C50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67" name="Google Shape;167;p23"/>
          <p:cNvSpPr txBox="1"/>
          <p:nvPr/>
        </p:nvSpPr>
        <p:spPr>
          <a:xfrm>
            <a:off x="4798000" y="1840025"/>
            <a:ext cx="1851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Replace the battery in 3-5 years for free in the same rent</a:t>
            </a:r>
            <a:endParaRPr sz="900"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4" name="Google Shape;17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4"/>
          <p:cNvSpPr txBox="1"/>
          <p:nvPr/>
        </p:nvSpPr>
        <p:spPr>
          <a:xfrm>
            <a:off x="1948500" y="516500"/>
            <a:ext cx="52470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323C50"/>
                </a:solidFill>
                <a:latin typeface="Plus Jakarta Sans ExtraBold"/>
                <a:ea typeface="Plus Jakarta Sans ExtraBold"/>
                <a:cs typeface="Plus Jakarta Sans ExtraBold"/>
                <a:sym typeface="Plus Jakarta Sans ExtraBold"/>
              </a:rPr>
              <a:t>The joyful journey </a:t>
            </a:r>
            <a:endParaRPr sz="3600">
              <a:solidFill>
                <a:srgbClr val="323C50"/>
              </a:solidFill>
              <a:latin typeface="Plus Jakarta Sans ExtraBold"/>
              <a:ea typeface="Plus Jakarta Sans ExtraBold"/>
              <a:cs typeface="Plus Jakarta Sans ExtraBold"/>
              <a:sym typeface="Plus Jakarta Sans Extra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323C50"/>
                </a:solidFill>
                <a:latin typeface="Plus Jakarta Sans ExtraBold"/>
                <a:ea typeface="Plus Jakarta Sans ExtraBold"/>
                <a:cs typeface="Plus Jakarta Sans ExtraBold"/>
                <a:sym typeface="Plus Jakarta Sans ExtraBold"/>
              </a:rPr>
              <a:t>of Vidyut </a:t>
            </a:r>
            <a:endParaRPr sz="3600">
              <a:solidFill>
                <a:srgbClr val="323C50"/>
              </a:solidFill>
              <a:latin typeface="Plus Jakarta Sans ExtraBold"/>
              <a:ea typeface="Plus Jakarta Sans ExtraBold"/>
              <a:cs typeface="Plus Jakarta Sans ExtraBold"/>
              <a:sym typeface="Plus Jakarta Sans ExtraBold"/>
            </a:endParaRPr>
          </a:p>
        </p:txBody>
      </p:sp>
      <p:sp>
        <p:nvSpPr>
          <p:cNvPr id="176" name="Google Shape;176;p24"/>
          <p:cNvSpPr txBox="1"/>
          <p:nvPr/>
        </p:nvSpPr>
        <p:spPr>
          <a:xfrm>
            <a:off x="720950" y="3679225"/>
            <a:ext cx="1797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Nanjun Dappa, Green Drive</a:t>
            </a:r>
            <a:r>
              <a:rPr lang="en-GB" sz="900"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 </a:t>
            </a:r>
            <a:r>
              <a:rPr lang="en-GB" sz="700">
                <a:latin typeface="Plus Jakarta Sans"/>
                <a:ea typeface="Plus Jakarta Sans"/>
                <a:cs typeface="Plus Jakarta Sans"/>
                <a:sym typeface="Plus Jakarta Sans"/>
              </a:rPr>
              <a:t>Bengaluru, India</a:t>
            </a:r>
            <a:endParaRPr sz="700"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77" name="Google Shape;177;p24"/>
          <p:cNvSpPr txBox="1"/>
          <p:nvPr/>
        </p:nvSpPr>
        <p:spPr>
          <a:xfrm>
            <a:off x="2679350" y="3679225"/>
            <a:ext cx="1797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Mahesh, Green Drive</a:t>
            </a:r>
            <a:endParaRPr sz="900">
              <a:latin typeface="Plus Jakarta Sans SemiBold"/>
              <a:ea typeface="Plus Jakarta Sans SemiBold"/>
              <a:cs typeface="Plus Jakarta Sans SemiBold"/>
              <a:sym typeface="Plus Jakarta Sans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latin typeface="Plus Jakarta Sans"/>
                <a:ea typeface="Plus Jakarta Sans"/>
                <a:cs typeface="Plus Jakarta Sans"/>
                <a:sym typeface="Plus Jakarta Sans"/>
              </a:rPr>
              <a:t>Bengaluru, India</a:t>
            </a:r>
            <a:endParaRPr sz="700"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78" name="Google Shape;178;p24"/>
          <p:cNvSpPr txBox="1"/>
          <p:nvPr/>
        </p:nvSpPr>
        <p:spPr>
          <a:xfrm>
            <a:off x="4680800" y="3668375"/>
            <a:ext cx="1797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Hari Krishnan, Green Drive</a:t>
            </a:r>
            <a:endParaRPr sz="900">
              <a:latin typeface="Plus Jakarta Sans SemiBold"/>
              <a:ea typeface="Plus Jakarta Sans SemiBold"/>
              <a:cs typeface="Plus Jakarta Sans SemiBold"/>
              <a:sym typeface="Plus Jakarta Sans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latin typeface="Plus Jakarta Sans"/>
                <a:ea typeface="Plus Jakarta Sans"/>
                <a:cs typeface="Plus Jakarta Sans"/>
                <a:sym typeface="Plus Jakarta Sans"/>
              </a:rPr>
              <a:t>Bengaluru, India</a:t>
            </a:r>
            <a:endParaRPr sz="700"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79" name="Google Shape;179;p24"/>
          <p:cNvSpPr txBox="1"/>
          <p:nvPr/>
        </p:nvSpPr>
        <p:spPr>
          <a:xfrm>
            <a:off x="6639200" y="3687025"/>
            <a:ext cx="1797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Farukh Sheikh, Green Drive</a:t>
            </a:r>
            <a:endParaRPr sz="900">
              <a:latin typeface="Plus Jakarta Sans SemiBold"/>
              <a:ea typeface="Plus Jakarta Sans SemiBold"/>
              <a:cs typeface="Plus Jakarta Sans SemiBold"/>
              <a:sym typeface="Plus Jakarta Sans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latin typeface="Plus Jakarta Sans"/>
                <a:ea typeface="Plus Jakarta Sans"/>
                <a:cs typeface="Plus Jakarta Sans"/>
                <a:sym typeface="Plus Jakarta Sans"/>
              </a:rPr>
              <a:t>Bengaluru, India</a:t>
            </a:r>
            <a:endParaRPr sz="700"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86" name="Google Shape;18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5"/>
          <p:cNvSpPr txBox="1"/>
          <p:nvPr/>
        </p:nvSpPr>
        <p:spPr>
          <a:xfrm>
            <a:off x="1948500" y="440300"/>
            <a:ext cx="5247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323C50"/>
                </a:solidFill>
                <a:latin typeface="Plus Jakarta Sans ExtraBold"/>
                <a:ea typeface="Plus Jakarta Sans ExtraBold"/>
                <a:cs typeface="Plus Jakarta Sans ExtraBold"/>
                <a:sym typeface="Plus Jakarta Sans ExtraBold"/>
              </a:rPr>
              <a:t>Vidyut Super Benefits </a:t>
            </a:r>
            <a:endParaRPr sz="3600">
              <a:solidFill>
                <a:srgbClr val="323C50"/>
              </a:solidFill>
              <a:latin typeface="Plus Jakarta Sans ExtraBold"/>
              <a:ea typeface="Plus Jakarta Sans ExtraBold"/>
              <a:cs typeface="Plus Jakarta Sans ExtraBold"/>
              <a:sym typeface="Plus Jakarta Sans ExtraBold"/>
            </a:endParaRPr>
          </a:p>
        </p:txBody>
      </p:sp>
      <p:sp>
        <p:nvSpPr>
          <p:cNvPr id="188" name="Google Shape;188;p25"/>
          <p:cNvSpPr txBox="1"/>
          <p:nvPr/>
        </p:nvSpPr>
        <p:spPr>
          <a:xfrm>
            <a:off x="1345050" y="2356525"/>
            <a:ext cx="30000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F6464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Give Referrals,</a:t>
            </a:r>
            <a:endParaRPr sz="1600">
              <a:solidFill>
                <a:srgbClr val="0F6464"/>
              </a:solidFill>
              <a:latin typeface="Plus Jakarta Sans SemiBold"/>
              <a:ea typeface="Plus Jakarta Sans SemiBold"/>
              <a:cs typeface="Plus Jakarta Sans SemiBold"/>
              <a:sym typeface="Plus Jakarta Sans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F6464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Earn Rewards!</a:t>
            </a:r>
            <a:endParaRPr sz="1600">
              <a:solidFill>
                <a:srgbClr val="0F6464"/>
              </a:solidFill>
              <a:latin typeface="Plus Jakarta Sans SemiBold"/>
              <a:ea typeface="Plus Jakarta Sans SemiBold"/>
              <a:cs typeface="Plus Jakarta Sans SemiBold"/>
              <a:sym typeface="Plus Jakarta Sans SemiBold"/>
            </a:endParaRPr>
          </a:p>
        </p:txBody>
      </p:sp>
      <p:sp>
        <p:nvSpPr>
          <p:cNvPr id="189" name="Google Shape;189;p25"/>
          <p:cNvSpPr txBox="1"/>
          <p:nvPr/>
        </p:nvSpPr>
        <p:spPr>
          <a:xfrm>
            <a:off x="1345050" y="287135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323C50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Enter Rewards Yug at Vidyut.</a:t>
            </a:r>
            <a:endParaRPr sz="1000">
              <a:solidFill>
                <a:srgbClr val="323C50"/>
              </a:solidFill>
              <a:latin typeface="Plus Jakarta Sans SemiBold"/>
              <a:ea typeface="Plus Jakarta Sans SemiBold"/>
              <a:cs typeface="Plus Jakarta Sans SemiBold"/>
              <a:sym typeface="Plus Jakarta Sans SemiBold"/>
            </a:endParaRPr>
          </a:p>
        </p:txBody>
      </p:sp>
      <p:sp>
        <p:nvSpPr>
          <p:cNvPr id="190" name="Google Shape;190;p25"/>
          <p:cNvSpPr txBox="1"/>
          <p:nvPr/>
        </p:nvSpPr>
        <p:spPr>
          <a:xfrm>
            <a:off x="1747500" y="3336625"/>
            <a:ext cx="21951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Plus Jakarta Sans Light"/>
                <a:ea typeface="Plus Jakarta Sans Light"/>
                <a:cs typeface="Plus Jakarta Sans Light"/>
                <a:sym typeface="Plus Jakarta Sans Light"/>
              </a:rPr>
              <a:t>Now you can give Vidyut referrals and earn rewards like waived-off EMI installments.</a:t>
            </a:r>
            <a:endParaRPr sz="1100">
              <a:latin typeface="Plus Jakarta Sans Light"/>
              <a:ea typeface="Plus Jakarta Sans Light"/>
              <a:cs typeface="Plus Jakarta Sans Light"/>
              <a:sym typeface="Plus Jakarta Sans Light"/>
            </a:endParaRPr>
          </a:p>
        </p:txBody>
      </p:sp>
      <p:sp>
        <p:nvSpPr>
          <p:cNvPr id="191" name="Google Shape;191;p25"/>
          <p:cNvSpPr txBox="1"/>
          <p:nvPr/>
        </p:nvSpPr>
        <p:spPr>
          <a:xfrm>
            <a:off x="4662775" y="2356525"/>
            <a:ext cx="30000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F6464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Earn an EV,</a:t>
            </a:r>
            <a:endParaRPr sz="1600">
              <a:solidFill>
                <a:srgbClr val="0F6464"/>
              </a:solidFill>
              <a:latin typeface="Plus Jakarta Sans SemiBold"/>
              <a:ea typeface="Plus Jakarta Sans SemiBold"/>
              <a:cs typeface="Plus Jakarta Sans SemiBold"/>
              <a:sym typeface="Plus Jakarta Sans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F6464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Earn a job!</a:t>
            </a:r>
            <a:endParaRPr sz="1600">
              <a:solidFill>
                <a:srgbClr val="0F6464"/>
              </a:solidFill>
              <a:latin typeface="Plus Jakarta Sans SemiBold"/>
              <a:ea typeface="Plus Jakarta Sans SemiBold"/>
              <a:cs typeface="Plus Jakarta Sans SemiBold"/>
              <a:sym typeface="Plus Jakarta Sans SemiBold"/>
            </a:endParaRPr>
          </a:p>
        </p:txBody>
      </p:sp>
      <p:sp>
        <p:nvSpPr>
          <p:cNvPr id="192" name="Google Shape;192;p25"/>
          <p:cNvSpPr txBox="1"/>
          <p:nvPr/>
        </p:nvSpPr>
        <p:spPr>
          <a:xfrm>
            <a:off x="4662775" y="287135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323C50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Don’t press the brakes on</a:t>
            </a:r>
            <a:endParaRPr sz="1000">
              <a:solidFill>
                <a:srgbClr val="323C50"/>
              </a:solidFill>
              <a:latin typeface="Plus Jakarta Sans SemiBold"/>
              <a:ea typeface="Plus Jakarta Sans SemiBold"/>
              <a:cs typeface="Plus Jakarta Sans SemiBold"/>
              <a:sym typeface="Plus Jakarta Sans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323C50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Your dreams</a:t>
            </a:r>
            <a:endParaRPr sz="1000">
              <a:solidFill>
                <a:srgbClr val="323C50"/>
              </a:solidFill>
              <a:latin typeface="Plus Jakarta Sans SemiBold"/>
              <a:ea typeface="Plus Jakarta Sans SemiBold"/>
              <a:cs typeface="Plus Jakarta Sans SemiBold"/>
              <a:sym typeface="Plus Jakarta Sans SemiBold"/>
            </a:endParaRPr>
          </a:p>
        </p:txBody>
      </p:sp>
      <p:sp>
        <p:nvSpPr>
          <p:cNvPr id="193" name="Google Shape;193;p25"/>
          <p:cNvSpPr txBox="1"/>
          <p:nvPr/>
        </p:nvSpPr>
        <p:spPr>
          <a:xfrm>
            <a:off x="5065225" y="3336625"/>
            <a:ext cx="24240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Plus Jakarta Sans Light"/>
                <a:ea typeface="Plus Jakarta Sans Light"/>
                <a:cs typeface="Plus Jakarta Sans Light"/>
                <a:sym typeface="Plus Jakarta Sans Light"/>
              </a:rPr>
              <a:t>Our consumers can also get</a:t>
            </a:r>
            <a:endParaRPr sz="1100">
              <a:latin typeface="Plus Jakarta Sans Light"/>
              <a:ea typeface="Plus Jakarta Sans Light"/>
              <a:cs typeface="Plus Jakarta Sans Light"/>
              <a:sym typeface="Plus Jakarta San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Plus Jakarta Sans Light"/>
                <a:ea typeface="Plus Jakarta Sans Light"/>
                <a:cs typeface="Plus Jakarta Sans Light"/>
                <a:sym typeface="Plus Jakarta Sans Light"/>
              </a:rPr>
              <a:t>jobs  with our Logistics partners, porter and Let's transport.</a:t>
            </a:r>
            <a:endParaRPr sz="1100">
              <a:latin typeface="Plus Jakarta Sans Light"/>
              <a:ea typeface="Plus Jakarta Sans Light"/>
              <a:cs typeface="Plus Jakarta Sans Light"/>
              <a:sym typeface="Plus Jakarta Sans Light"/>
            </a:endParaRPr>
          </a:p>
        </p:txBody>
      </p:sp>
      <p:sp>
        <p:nvSpPr>
          <p:cNvPr id="194" name="Google Shape;194;p25"/>
          <p:cNvSpPr txBox="1"/>
          <p:nvPr/>
        </p:nvSpPr>
        <p:spPr>
          <a:xfrm>
            <a:off x="1623600" y="4256125"/>
            <a:ext cx="589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Vidyut makes it Easy! Didn't we say this before?</a:t>
            </a:r>
            <a:endParaRPr>
              <a:latin typeface="Plus Jakarta Sans SemiBold"/>
              <a:ea typeface="Plus Jakarta Sans SemiBold"/>
              <a:cs typeface="Plus Jakarta Sans SemiBold"/>
              <a:sym typeface="Plus Jakarta Sans Semi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01" name="Google Shape;20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-105950" y="562300"/>
            <a:ext cx="3660000" cy="12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>
                <a:solidFill>
                  <a:srgbClr val="E1F25B"/>
                </a:solidFill>
                <a:latin typeface="Plus Jakarta Sans ExtraBold"/>
                <a:ea typeface="Plus Jakarta Sans ExtraBold"/>
                <a:cs typeface="Plus Jakarta Sans ExtraBold"/>
                <a:sym typeface="Plus Jakarta Sans ExtraBold"/>
              </a:rPr>
              <a:t>Know</a:t>
            </a:r>
            <a:endParaRPr sz="3400">
              <a:solidFill>
                <a:srgbClr val="E1F25B"/>
              </a:solidFill>
              <a:latin typeface="Plus Jakarta Sans ExtraBold"/>
              <a:ea typeface="Plus Jakarta Sans ExtraBold"/>
              <a:cs typeface="Plus Jakarta Sans ExtraBold"/>
              <a:sym typeface="Plus Jakarta Sans Extra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>
                <a:solidFill>
                  <a:srgbClr val="E1F25B"/>
                </a:solidFill>
                <a:latin typeface="Plus Jakarta Sans ExtraBold"/>
                <a:ea typeface="Plus Jakarta Sans ExtraBold"/>
                <a:cs typeface="Plus Jakarta Sans ExtraBold"/>
                <a:sym typeface="Plus Jakarta Sans ExtraBold"/>
              </a:rPr>
              <a:t>Vidyut</a:t>
            </a:r>
            <a:endParaRPr sz="3400">
              <a:solidFill>
                <a:srgbClr val="E1F25B"/>
              </a:solidFill>
              <a:latin typeface="Plus Jakarta Sans ExtraBold"/>
              <a:ea typeface="Plus Jakarta Sans ExtraBold"/>
              <a:cs typeface="Plus Jakarta Sans ExtraBold"/>
              <a:sym typeface="Plus Jakarta Sans ExtraBold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4484575" y="250000"/>
            <a:ext cx="3974100" cy="11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FF9900"/>
              </a:solidFill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Vidyut simplifies the ownership of EVs by providing end-to-end smart financing solutions.</a:t>
            </a:r>
            <a:endParaRPr>
              <a:solidFill>
                <a:srgbClr val="323C50"/>
              </a:solidFill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3298" y="1916848"/>
            <a:ext cx="4346906" cy="184020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4903025" y="4009800"/>
            <a:ext cx="1282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Free Battery Replacement</a:t>
            </a:r>
            <a:endParaRPr sz="800">
              <a:latin typeface="Plus Jakarta Sans SemiBold"/>
              <a:ea typeface="Plus Jakarta Sans SemiBold"/>
              <a:cs typeface="Plus Jakarta Sans SemiBold"/>
              <a:sym typeface="Plus Jakarta Sans SemiBold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6220475" y="4009800"/>
            <a:ext cx="1161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Lifetime</a:t>
            </a:r>
            <a:endParaRPr sz="800">
              <a:latin typeface="Plus Jakarta Sans SemiBold"/>
              <a:ea typeface="Plus Jakarta Sans SemiBold"/>
              <a:cs typeface="Plus Jakarta Sans SemiBold"/>
              <a:sym typeface="Plus Jakarta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Battery Warranty</a:t>
            </a:r>
            <a:endParaRPr sz="800">
              <a:latin typeface="Plus Jakarta Sans SemiBold"/>
              <a:ea typeface="Plus Jakarta Sans SemiBold"/>
              <a:cs typeface="Plus Jakarta Sans SemiBold"/>
              <a:sym typeface="Plus Jakarta Sans Semi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7714800" y="4009800"/>
            <a:ext cx="1161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Buyback Assurance</a:t>
            </a:r>
            <a:endParaRPr sz="800">
              <a:latin typeface="Plus Jakarta Sans SemiBold"/>
              <a:ea typeface="Plus Jakarta Sans SemiBold"/>
              <a:cs typeface="Plus Jakarta Sans SemiBold"/>
              <a:sym typeface="Plus Jakarta Sans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909600" y="2102700"/>
            <a:ext cx="3140100" cy="9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Vidyut Tech  provides offers affordable financing and battery management solutions tailored for Indian consumers to boost EV demand in India.</a:t>
            </a:r>
            <a:endParaRPr sz="1000"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5089725" y="2102700"/>
            <a:ext cx="3681300" cy="9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India has been actively transitioning to electric vehicles, but the high cost of purchasing and the challenges of managing its lifecycle have been barriers to widespread adoption.</a:t>
            </a:r>
            <a:endParaRPr sz="1000"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909600" y="3618750"/>
            <a:ext cx="2685300" cy="9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Vidyut Tech  low-cost financing and battery subscription plans are providing stress free and risk free EV ownership.</a:t>
            </a:r>
            <a:endParaRPr sz="1000"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5089725" y="3813450"/>
            <a:ext cx="28368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We make total cost of EV ownership better by 35-40% right from day one.</a:t>
            </a:r>
            <a:endParaRPr sz="1000"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2155800" y="1072025"/>
            <a:ext cx="4832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solidFill>
                  <a:srgbClr val="0F6464"/>
                </a:solidFill>
                <a:latin typeface="Plus Jakarta Sans ExtraBold"/>
                <a:ea typeface="Plus Jakarta Sans ExtraBold"/>
                <a:cs typeface="Plus Jakarta Sans ExtraBold"/>
                <a:sym typeface="Plus Jakarta Sans ExtraBold"/>
              </a:rPr>
              <a:t>A Sneak peek at</a:t>
            </a:r>
            <a:endParaRPr sz="2700">
              <a:solidFill>
                <a:srgbClr val="0F6464"/>
              </a:solidFill>
              <a:latin typeface="Plus Jakarta Sans ExtraBold"/>
              <a:ea typeface="Plus Jakarta Sans ExtraBold"/>
              <a:cs typeface="Plus Jakarta Sans ExtraBold"/>
              <a:sym typeface="Plus Jakarta Sans Extra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solidFill>
                  <a:srgbClr val="0F6464"/>
                </a:solidFill>
                <a:latin typeface="Plus Jakarta Sans ExtraBold"/>
                <a:ea typeface="Plus Jakarta Sans ExtraBold"/>
                <a:cs typeface="Plus Jakarta Sans ExtraBold"/>
                <a:sym typeface="Plus Jakarta Sans ExtraBold"/>
              </a:rPr>
              <a:t>Our Journey so Far!</a:t>
            </a:r>
            <a:endParaRPr sz="2700">
              <a:solidFill>
                <a:srgbClr val="0F6464"/>
              </a:solidFill>
              <a:latin typeface="Plus Jakarta Sans ExtraBold"/>
              <a:ea typeface="Plus Jakarta Sans ExtraBold"/>
              <a:cs typeface="Plus Jakarta Sans ExtraBold"/>
              <a:sym typeface="Plus Jakarta Sans ExtraBold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1713300" y="2262750"/>
            <a:ext cx="57174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323C50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This idea then started operating and marked a physical presence</a:t>
            </a:r>
            <a:endParaRPr sz="1300">
              <a:solidFill>
                <a:srgbClr val="323C50"/>
              </a:solidFill>
              <a:latin typeface="Plus Jakarta Sans SemiBold"/>
              <a:ea typeface="Plus Jakarta Sans SemiBold"/>
              <a:cs typeface="Plus Jakarta Sans SemiBold"/>
              <a:sym typeface="Plus Jakarta Sans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323C50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in Bengaluru, India in March 2022 and now Vidyut is successfully located across 20+ cities in India.</a:t>
            </a:r>
            <a:endParaRPr sz="1300">
              <a:solidFill>
                <a:srgbClr val="323C50"/>
              </a:solidFill>
              <a:latin typeface="Plus Jakarta Sans SemiBold"/>
              <a:ea typeface="Plus Jakarta Sans SemiBold"/>
              <a:cs typeface="Plus Jakarta Sans SemiBold"/>
              <a:sym typeface="Plus Jakarta Sans SemiBold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2130150" y="3070375"/>
            <a:ext cx="4883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323C50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Vidyut</a:t>
            </a:r>
            <a:r>
              <a:rPr lang="en-GB" sz="1100">
                <a:solidFill>
                  <a:srgbClr val="323C50"/>
                </a:solidFill>
                <a:latin typeface="Plus Jakarta Sans Light"/>
                <a:ea typeface="Plus Jakarta Sans Light"/>
                <a:cs typeface="Plus Jakarta Sans Light"/>
                <a:sym typeface="Plus Jakarta Sans Light"/>
              </a:rPr>
              <a:t> is now present in all the major cities of India. Thus, expanding its goals and vision in a lot more places than before.</a:t>
            </a:r>
            <a:endParaRPr sz="600">
              <a:solidFill>
                <a:srgbClr val="323C50"/>
              </a:solidFill>
              <a:latin typeface="Plus Jakarta Sans Light"/>
              <a:ea typeface="Plus Jakarta Sans Light"/>
              <a:cs typeface="Plus Jakarta Sans Light"/>
              <a:sym typeface="Plus Jakarta Sans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23959" y="7225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4658650" y="1832075"/>
            <a:ext cx="4112400" cy="28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lus Jakarta Sans Medium"/>
              <a:buChar char="●"/>
            </a:pPr>
            <a:r>
              <a:rPr lang="en-GB" sz="1100">
                <a:solidFill>
                  <a:srgbClr val="FFFFFF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Smart financing solution for purchase - We provide innovative financing solutions that reduce down payments. </a:t>
            </a:r>
            <a:endParaRPr sz="1100">
              <a:solidFill>
                <a:srgbClr val="FFFFFF"/>
              </a:solidFill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FFFFFF"/>
              </a:solidFill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lus Jakarta Sans Medium"/>
              <a:buChar char="●"/>
            </a:pPr>
            <a:r>
              <a:rPr lang="en-GB" sz="1100">
                <a:solidFill>
                  <a:srgbClr val="FFFFFF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Asset lifecycle management - Battery lifecycle management is essential, and we offer a lifetime battery warranty and free battery replacement services to ensure customers get the most out of their EVs.</a:t>
            </a:r>
            <a:endParaRPr sz="1100">
              <a:solidFill>
                <a:srgbClr val="FFFFFF"/>
              </a:solidFill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FFFFFF"/>
              </a:solidFill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lus Jakarta Sans Medium"/>
              <a:buChar char="●"/>
            </a:pPr>
            <a:r>
              <a:rPr lang="en-GB" sz="1100">
                <a:solidFill>
                  <a:srgbClr val="FFFFFF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Resale - Resale value is a concern for EV owners, and we provide an option for customers to resell their EVs to Vidyuttech.</a:t>
            </a:r>
            <a:endParaRPr sz="1100">
              <a:solidFill>
                <a:srgbClr val="FFFFFF"/>
              </a:solidFill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FFFFFF"/>
              </a:solidFill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2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/>
          <p:cNvSpPr txBox="1"/>
          <p:nvPr/>
        </p:nvSpPr>
        <p:spPr>
          <a:xfrm>
            <a:off x="1277750" y="509350"/>
            <a:ext cx="6605400" cy="12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323C50"/>
              </a:solidFill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323C50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We offer unparalleled peace of mind and value for your investment in an EV compared to the traditional financing solutions.</a:t>
            </a:r>
            <a:endParaRPr sz="1600">
              <a:solidFill>
                <a:srgbClr val="323C50"/>
              </a:solidFill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23C50"/>
              </a:solidFill>
              <a:latin typeface="Plus Jakarta Sans SemiBold"/>
              <a:ea typeface="Plus Jakarta Sans SemiBold"/>
              <a:cs typeface="Plus Jakarta Sans SemiBold"/>
              <a:sym typeface="Plus Jakarta Sans SemiBold"/>
            </a:endParaRPr>
          </a:p>
        </p:txBody>
      </p:sp>
      <p:sp>
        <p:nvSpPr>
          <p:cNvPr id="104" name="Google Shape;104;p19"/>
          <p:cNvSpPr txBox="1"/>
          <p:nvPr/>
        </p:nvSpPr>
        <p:spPr>
          <a:xfrm>
            <a:off x="1396875" y="184085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E1F25B"/>
                </a:solidFill>
                <a:latin typeface="Plus Jakarta Sans ExtraBold"/>
                <a:ea typeface="Plus Jakarta Sans ExtraBold"/>
                <a:cs typeface="Plus Jakarta Sans ExtraBold"/>
                <a:sym typeface="Plus Jakarta Sans ExtraBold"/>
              </a:rPr>
              <a:t>Vidyut Tech</a:t>
            </a:r>
            <a:endParaRPr sz="1200">
              <a:solidFill>
                <a:srgbClr val="E1F25B"/>
              </a:solidFill>
              <a:latin typeface="Plus Jakarta Sans ExtraBold"/>
              <a:ea typeface="Plus Jakarta Sans ExtraBold"/>
              <a:cs typeface="Plus Jakarta Sans ExtraBold"/>
              <a:sym typeface="Plus Jakarta Sans ExtraBold"/>
            </a:endParaRPr>
          </a:p>
        </p:txBody>
      </p:sp>
      <p:sp>
        <p:nvSpPr>
          <p:cNvPr id="105" name="Google Shape;105;p19"/>
          <p:cNvSpPr txBox="1"/>
          <p:nvPr/>
        </p:nvSpPr>
        <p:spPr>
          <a:xfrm>
            <a:off x="4731225" y="176465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Plus Jakarta Sans ExtraBold"/>
                <a:ea typeface="Plus Jakarta Sans ExtraBold"/>
                <a:cs typeface="Plus Jakarta Sans ExtraBold"/>
                <a:sym typeface="Plus Jakarta Sans ExtraBold"/>
              </a:rPr>
              <a:t>Other Financing</a:t>
            </a:r>
            <a:endParaRPr sz="1200">
              <a:solidFill>
                <a:schemeClr val="lt1"/>
              </a:solidFill>
              <a:latin typeface="Plus Jakarta Sans ExtraBold"/>
              <a:ea typeface="Plus Jakarta Sans ExtraBold"/>
              <a:cs typeface="Plus Jakarta Sans ExtraBold"/>
              <a:sym typeface="Plus Jakarta Sans Extra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Plus Jakarta Sans ExtraBold"/>
                <a:ea typeface="Plus Jakarta Sans ExtraBold"/>
                <a:cs typeface="Plus Jakarta Sans ExtraBold"/>
                <a:sym typeface="Plus Jakarta Sans ExtraBold"/>
              </a:rPr>
              <a:t>Companies</a:t>
            </a:r>
            <a:endParaRPr sz="1200">
              <a:solidFill>
                <a:schemeClr val="lt1"/>
              </a:solidFill>
              <a:latin typeface="Plus Jakarta Sans ExtraBold"/>
              <a:ea typeface="Plus Jakarta Sans ExtraBold"/>
              <a:cs typeface="Plus Jakarta Sans ExtraBold"/>
              <a:sym typeface="Plus Jakarta Sans ExtraBold"/>
            </a:endParaRPr>
          </a:p>
        </p:txBody>
      </p:sp>
      <p:cxnSp>
        <p:nvCxnSpPr>
          <p:cNvPr id="106" name="Google Shape;106;p19"/>
          <p:cNvCxnSpPr/>
          <p:nvPr/>
        </p:nvCxnSpPr>
        <p:spPr>
          <a:xfrm>
            <a:off x="1277750" y="3194375"/>
            <a:ext cx="6605400" cy="0"/>
          </a:xfrm>
          <a:prstGeom prst="straightConnector1">
            <a:avLst/>
          </a:prstGeom>
          <a:noFill/>
          <a:ln w="9525" cap="flat" cmpd="sng">
            <a:solidFill>
              <a:srgbClr val="323C5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7" name="Google Shape;107;p19"/>
          <p:cNvSpPr txBox="1"/>
          <p:nvPr/>
        </p:nvSpPr>
        <p:spPr>
          <a:xfrm>
            <a:off x="1396875" y="2332463"/>
            <a:ext cx="30000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Plus Jakarta Sans Light"/>
                <a:ea typeface="Plus Jakarta Sans Light"/>
                <a:cs typeface="Plus Jakarta Sans Light"/>
                <a:sym typeface="Plus Jakarta Sans Light"/>
              </a:rPr>
              <a:t>Downpayment</a:t>
            </a:r>
            <a:endParaRPr sz="1000">
              <a:latin typeface="Plus Jakarta Sans Light"/>
              <a:ea typeface="Plus Jakarta Sans Light"/>
              <a:cs typeface="Plus Jakarta Sans Light"/>
              <a:sym typeface="Plus Jakarta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Plus Jakarta Sans Light"/>
              <a:ea typeface="Plus Jakarta Sans Light"/>
              <a:cs typeface="Plus Jakarta Sans Light"/>
              <a:sym typeface="Plus Jakarta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Plus Jakarta Sans Light"/>
              <a:ea typeface="Plus Jakarta Sans Light"/>
              <a:cs typeface="Plus Jakarta Sans Light"/>
              <a:sym typeface="Plus Jakarta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Plus Jakarta Sans Light"/>
                <a:ea typeface="Plus Jakarta Sans Light"/>
                <a:cs typeface="Plus Jakarta Sans Light"/>
                <a:sym typeface="Plus Jakarta Sans Light"/>
              </a:rPr>
              <a:t>Tenure</a:t>
            </a:r>
            <a:endParaRPr sz="1000">
              <a:latin typeface="Plus Jakarta Sans Light"/>
              <a:ea typeface="Plus Jakarta Sans Light"/>
              <a:cs typeface="Plus Jakarta Sans Light"/>
              <a:sym typeface="Plus Jakarta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Plus Jakarta Sans Light"/>
              <a:ea typeface="Plus Jakarta Sans Light"/>
              <a:cs typeface="Plus Jakarta Sans Light"/>
              <a:sym typeface="Plus Jakarta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Plus Jakarta Sans Light"/>
              <a:ea typeface="Plus Jakarta Sans Light"/>
              <a:cs typeface="Plus Jakarta Sans Light"/>
              <a:sym typeface="Plus Jakarta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Plus Jakarta Sans Light"/>
                <a:ea typeface="Plus Jakarta Sans Light"/>
                <a:cs typeface="Plus Jakarta Sans Light"/>
                <a:sym typeface="Plus Jakarta Sans Light"/>
              </a:rPr>
              <a:t>Battery lifecycle</a:t>
            </a:r>
            <a:endParaRPr sz="1000">
              <a:latin typeface="Plus Jakarta Sans Light"/>
              <a:ea typeface="Plus Jakarta Sans Light"/>
              <a:cs typeface="Plus Jakarta Sans Light"/>
              <a:sym typeface="Plus Jakarta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Plus Jakarta Sans Light"/>
              <a:ea typeface="Plus Jakarta Sans Light"/>
              <a:cs typeface="Plus Jakarta Sans Light"/>
              <a:sym typeface="Plus Jakarta Sans Light"/>
            </a:endParaRPr>
          </a:p>
        </p:txBody>
      </p:sp>
      <p:sp>
        <p:nvSpPr>
          <p:cNvPr id="108" name="Google Shape;108;p19"/>
          <p:cNvSpPr txBox="1"/>
          <p:nvPr/>
        </p:nvSpPr>
        <p:spPr>
          <a:xfrm>
            <a:off x="1396875" y="367165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Plus Jakarta Sans Light"/>
                <a:ea typeface="Plus Jakarta Sans Light"/>
                <a:cs typeface="Plus Jakarta Sans Light"/>
                <a:sym typeface="Plus Jakarta Sans Light"/>
              </a:rPr>
              <a:t>Assured buyback</a:t>
            </a:r>
            <a:endParaRPr/>
          </a:p>
        </p:txBody>
      </p:sp>
      <p:sp>
        <p:nvSpPr>
          <p:cNvPr id="109" name="Google Shape;109;p19"/>
          <p:cNvSpPr txBox="1"/>
          <p:nvPr/>
        </p:nvSpPr>
        <p:spPr>
          <a:xfrm>
            <a:off x="2723125" y="277170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Upto 5 years</a:t>
            </a:r>
            <a:endParaRPr sz="1300"/>
          </a:p>
        </p:txBody>
      </p:sp>
      <p:sp>
        <p:nvSpPr>
          <p:cNvPr id="110" name="Google Shape;110;p19"/>
          <p:cNvSpPr txBox="1"/>
          <p:nvPr/>
        </p:nvSpPr>
        <p:spPr>
          <a:xfrm>
            <a:off x="2697075" y="2332475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90-95%</a:t>
            </a:r>
            <a:endParaRPr sz="1300"/>
          </a:p>
        </p:txBody>
      </p:sp>
      <p:sp>
        <p:nvSpPr>
          <p:cNvPr id="111" name="Google Shape;111;p19"/>
          <p:cNvSpPr txBox="1"/>
          <p:nvPr/>
        </p:nvSpPr>
        <p:spPr>
          <a:xfrm>
            <a:off x="2697075" y="3179050"/>
            <a:ext cx="1875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Lifetime battery warranty &amp; free battery replacement</a:t>
            </a:r>
            <a:endParaRPr sz="1300"/>
          </a:p>
        </p:txBody>
      </p:sp>
      <p:sp>
        <p:nvSpPr>
          <p:cNvPr id="112" name="Google Shape;112;p19"/>
          <p:cNvSpPr txBox="1"/>
          <p:nvPr/>
        </p:nvSpPr>
        <p:spPr>
          <a:xfrm>
            <a:off x="2697075" y="367165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Guaranteed</a:t>
            </a:r>
            <a:endParaRPr sz="1300"/>
          </a:p>
        </p:txBody>
      </p:sp>
      <p:sp>
        <p:nvSpPr>
          <p:cNvPr id="113" name="Google Shape;113;p19"/>
          <p:cNvSpPr txBox="1"/>
          <p:nvPr/>
        </p:nvSpPr>
        <p:spPr>
          <a:xfrm>
            <a:off x="4743250" y="2332463"/>
            <a:ext cx="30000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Plus Jakarta Sans Light"/>
                <a:ea typeface="Plus Jakarta Sans Light"/>
                <a:cs typeface="Plus Jakarta Sans Light"/>
                <a:sym typeface="Plus Jakarta Sans Light"/>
              </a:rPr>
              <a:t>Downpayment</a:t>
            </a:r>
            <a:endParaRPr sz="1000">
              <a:latin typeface="Plus Jakarta Sans Light"/>
              <a:ea typeface="Plus Jakarta Sans Light"/>
              <a:cs typeface="Plus Jakarta Sans Light"/>
              <a:sym typeface="Plus Jakarta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Plus Jakarta Sans Light"/>
              <a:ea typeface="Plus Jakarta Sans Light"/>
              <a:cs typeface="Plus Jakarta Sans Light"/>
              <a:sym typeface="Plus Jakarta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Plus Jakarta Sans Light"/>
              <a:ea typeface="Plus Jakarta Sans Light"/>
              <a:cs typeface="Plus Jakarta Sans Light"/>
              <a:sym typeface="Plus Jakarta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Plus Jakarta Sans Light"/>
                <a:ea typeface="Plus Jakarta Sans Light"/>
                <a:cs typeface="Plus Jakarta Sans Light"/>
                <a:sym typeface="Plus Jakarta Sans Light"/>
              </a:rPr>
              <a:t>Tenure</a:t>
            </a:r>
            <a:endParaRPr sz="1000">
              <a:latin typeface="Plus Jakarta Sans Light"/>
              <a:ea typeface="Plus Jakarta Sans Light"/>
              <a:cs typeface="Plus Jakarta Sans Light"/>
              <a:sym typeface="Plus Jakarta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Plus Jakarta Sans Light"/>
              <a:ea typeface="Plus Jakarta Sans Light"/>
              <a:cs typeface="Plus Jakarta Sans Light"/>
              <a:sym typeface="Plus Jakarta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Plus Jakarta Sans Light"/>
              <a:ea typeface="Plus Jakarta Sans Light"/>
              <a:cs typeface="Plus Jakarta Sans Light"/>
              <a:sym typeface="Plus Jakarta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Plus Jakarta Sans Light"/>
                <a:ea typeface="Plus Jakarta Sans Light"/>
                <a:cs typeface="Plus Jakarta Sans Light"/>
                <a:sym typeface="Plus Jakarta Sans Light"/>
              </a:rPr>
              <a:t>Battery lifecycle</a:t>
            </a:r>
            <a:endParaRPr sz="1000">
              <a:latin typeface="Plus Jakarta Sans Light"/>
              <a:ea typeface="Plus Jakarta Sans Light"/>
              <a:cs typeface="Plus Jakarta Sans Light"/>
              <a:sym typeface="Plus Jakarta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Plus Jakarta Sans Light"/>
              <a:ea typeface="Plus Jakarta Sans Light"/>
              <a:cs typeface="Plus Jakarta Sans Light"/>
              <a:sym typeface="Plus Jakarta Sans Light"/>
            </a:endParaRPr>
          </a:p>
        </p:txBody>
      </p:sp>
      <p:sp>
        <p:nvSpPr>
          <p:cNvPr id="114" name="Google Shape;114;p19"/>
          <p:cNvSpPr txBox="1"/>
          <p:nvPr/>
        </p:nvSpPr>
        <p:spPr>
          <a:xfrm>
            <a:off x="4743250" y="367165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Plus Jakarta Sans Light"/>
                <a:ea typeface="Plus Jakarta Sans Light"/>
                <a:cs typeface="Plus Jakarta Sans Light"/>
                <a:sym typeface="Plus Jakarta Sans Light"/>
              </a:rPr>
              <a:t>Assured buyback</a:t>
            </a:r>
            <a:endParaRPr/>
          </a:p>
        </p:txBody>
      </p:sp>
      <p:sp>
        <p:nvSpPr>
          <p:cNvPr id="115" name="Google Shape;115;p19"/>
          <p:cNvSpPr txBox="1"/>
          <p:nvPr/>
        </p:nvSpPr>
        <p:spPr>
          <a:xfrm>
            <a:off x="6337025" y="277170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Upto 3  years</a:t>
            </a:r>
            <a:endParaRPr sz="1300"/>
          </a:p>
        </p:txBody>
      </p:sp>
      <p:sp>
        <p:nvSpPr>
          <p:cNvPr id="116" name="Google Shape;116;p19"/>
          <p:cNvSpPr txBox="1"/>
          <p:nvPr/>
        </p:nvSpPr>
        <p:spPr>
          <a:xfrm>
            <a:off x="6337025" y="2349025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80-85%</a:t>
            </a:r>
            <a:endParaRPr sz="1300" dirty="0"/>
          </a:p>
        </p:txBody>
      </p:sp>
      <p:sp>
        <p:nvSpPr>
          <p:cNvPr id="117" name="Google Shape;117;p19"/>
          <p:cNvSpPr txBox="1"/>
          <p:nvPr/>
        </p:nvSpPr>
        <p:spPr>
          <a:xfrm>
            <a:off x="6337025" y="3221675"/>
            <a:ext cx="1875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No Support</a:t>
            </a:r>
            <a:endParaRPr sz="1300"/>
          </a:p>
        </p:txBody>
      </p:sp>
      <p:sp>
        <p:nvSpPr>
          <p:cNvPr id="118" name="Google Shape;118;p19"/>
          <p:cNvSpPr txBox="1"/>
          <p:nvPr/>
        </p:nvSpPr>
        <p:spPr>
          <a:xfrm>
            <a:off x="6337025" y="3671650"/>
            <a:ext cx="1875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No Support</a:t>
            </a:r>
            <a:endParaRPr sz="1300"/>
          </a:p>
        </p:txBody>
      </p:sp>
      <p:sp>
        <p:nvSpPr>
          <p:cNvPr id="119" name="Google Shape;119;p19"/>
          <p:cNvSpPr txBox="1"/>
          <p:nvPr/>
        </p:nvSpPr>
        <p:spPr>
          <a:xfrm>
            <a:off x="3232850" y="42129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F6464"/>
                </a:solidFill>
                <a:latin typeface="Plus Jakarta Sans ExtraBold"/>
                <a:ea typeface="Plus Jakarta Sans ExtraBold"/>
                <a:cs typeface="Plus Jakarta Sans ExtraBold"/>
                <a:sym typeface="Plus Jakarta Sans ExtraBold"/>
              </a:rPr>
              <a:t>40%</a:t>
            </a:r>
            <a:r>
              <a:rPr lang="en-GB">
                <a:latin typeface="Plus Jakarta Sans ExtraBold"/>
                <a:ea typeface="Plus Jakarta Sans ExtraBold"/>
                <a:cs typeface="Plus Jakarta Sans ExtraBold"/>
                <a:sym typeface="Plus Jakarta Sans ExtraBold"/>
              </a:rPr>
              <a:t> </a:t>
            </a:r>
            <a:r>
              <a:rPr lang="en-GB">
                <a:solidFill>
                  <a:srgbClr val="323C50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rPr>
              <a:t>Less price of the vehicle</a:t>
            </a:r>
            <a:endParaRPr>
              <a:solidFill>
                <a:srgbClr val="323C50"/>
              </a:solidFill>
              <a:latin typeface="Plus Jakarta Sans SemiBold"/>
              <a:ea typeface="Plus Jakarta Sans SemiBold"/>
              <a:cs typeface="Plus Jakarta Sans SemiBold"/>
              <a:sym typeface="Plus Jakarta Sans SemiBold"/>
            </a:endParaRPr>
          </a:p>
        </p:txBody>
      </p:sp>
      <p:sp>
        <p:nvSpPr>
          <p:cNvPr id="120" name="Google Shape;120;p19"/>
          <p:cNvSpPr txBox="1"/>
          <p:nvPr/>
        </p:nvSpPr>
        <p:spPr>
          <a:xfrm>
            <a:off x="1269300" y="4374800"/>
            <a:ext cx="6605400" cy="13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F6464"/>
              </a:solidFill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  <a:p>
            <a:pPr marL="0" lvl="0" indent="0" algn="ctr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0F646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 Overall savings if you choose vidyut will be 10-20% cheaper than traditional financing companies.</a:t>
            </a:r>
            <a:endParaRPr sz="1000">
              <a:solidFill>
                <a:srgbClr val="0F6464"/>
              </a:solidFill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  <a:highlight>
                <a:srgbClr val="00FFFF"/>
              </a:highlight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F6464"/>
              </a:solidFill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23C50"/>
              </a:solidFill>
              <a:latin typeface="Plus Jakarta Sans SemiBold"/>
              <a:ea typeface="Plus Jakarta Sans SemiBold"/>
              <a:cs typeface="Plus Jakarta Sans SemiBold"/>
              <a:sym typeface="Plus Jakarta Sans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0"/>
          <p:cNvSpPr txBox="1"/>
          <p:nvPr/>
        </p:nvSpPr>
        <p:spPr>
          <a:xfrm>
            <a:off x="1940688" y="855850"/>
            <a:ext cx="52626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solidFill>
                  <a:srgbClr val="0F6464"/>
                </a:solidFill>
                <a:latin typeface="Plus Jakarta Sans ExtraBold"/>
                <a:ea typeface="Plus Jakarta Sans ExtraBold"/>
                <a:cs typeface="Plus Jakarta Sans ExtraBold"/>
                <a:sym typeface="Plus Jakarta Sans ExtraBold"/>
              </a:rPr>
              <a:t>Making EV adoption easier with our Esteemed Partners</a:t>
            </a:r>
            <a:endParaRPr sz="2700">
              <a:solidFill>
                <a:srgbClr val="0F6464"/>
              </a:solidFill>
              <a:latin typeface="Plus Jakarta Sans ExtraBold"/>
              <a:ea typeface="Plus Jakarta Sans ExtraBold"/>
              <a:cs typeface="Plus Jakarta Sans ExtraBold"/>
              <a:sym typeface="Plus Jakarta Sans Extra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4349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1"/>
          <p:cNvSpPr txBox="1"/>
          <p:nvPr/>
        </p:nvSpPr>
        <p:spPr>
          <a:xfrm>
            <a:off x="2057375" y="301600"/>
            <a:ext cx="45045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dirty="0">
                <a:solidFill>
                  <a:srgbClr val="0F6464"/>
                </a:solidFill>
                <a:latin typeface="Plus Jakarta Sans ExtraBold"/>
                <a:ea typeface="Plus Jakarta Sans ExtraBold"/>
                <a:cs typeface="Plus Jakarta Sans ExtraBold"/>
                <a:sym typeface="Plus Jakarta Sans ExtraBold"/>
              </a:rPr>
              <a:t>Vidyut Subscription</a:t>
            </a:r>
            <a:endParaRPr sz="3000" dirty="0">
              <a:solidFill>
                <a:srgbClr val="0F6464"/>
              </a:solidFill>
              <a:latin typeface="Plus Jakarta Sans ExtraBold"/>
              <a:ea typeface="Plus Jakarta Sans ExtraBold"/>
              <a:cs typeface="Plus Jakarta Sans ExtraBold"/>
              <a:sym typeface="Plus Jakarta Sans ExtraBold"/>
            </a:endParaRPr>
          </a:p>
        </p:txBody>
      </p:sp>
      <p:sp>
        <p:nvSpPr>
          <p:cNvPr id="133" name="Google Shape;133;p21"/>
          <p:cNvSpPr txBox="1"/>
          <p:nvPr/>
        </p:nvSpPr>
        <p:spPr>
          <a:xfrm>
            <a:off x="2057375" y="778050"/>
            <a:ext cx="35952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1" dirty="0">
                <a:solidFill>
                  <a:srgbClr val="E1F25B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(Hybrid Financing)</a:t>
            </a:r>
            <a:endParaRPr sz="2500" b="1" dirty="0">
              <a:solidFill>
                <a:srgbClr val="E1F25B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34" name="Google Shape;134;p21"/>
          <p:cNvSpPr txBox="1"/>
          <p:nvPr/>
        </p:nvSpPr>
        <p:spPr>
          <a:xfrm>
            <a:off x="2057375" y="1395275"/>
            <a:ext cx="6659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 err="1"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Vidyuttech's</a:t>
            </a:r>
            <a:r>
              <a:rPr lang="en-GB" dirty="0"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 battery rental plan makes owning an EV more accessible and affordable than ever before.</a:t>
            </a:r>
            <a:endParaRPr dirty="0"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</p:txBody>
      </p:sp>
      <p:sp>
        <p:nvSpPr>
          <p:cNvPr id="135" name="Google Shape;135;p21"/>
          <p:cNvSpPr txBox="1"/>
          <p:nvPr/>
        </p:nvSpPr>
        <p:spPr>
          <a:xfrm>
            <a:off x="2057375" y="1934675"/>
            <a:ext cx="684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By owning the vehicle and renting the battery, customers can reduce their down payments and own their desired EVs more readily.</a:t>
            </a:r>
            <a:endParaRPr sz="1200"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</p:txBody>
      </p:sp>
      <p:pic>
        <p:nvPicPr>
          <p:cNvPr id="136" name="Google Shape;13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7550" y="2910913"/>
            <a:ext cx="132875" cy="19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1"/>
          <p:cNvSpPr txBox="1"/>
          <p:nvPr/>
        </p:nvSpPr>
        <p:spPr>
          <a:xfrm>
            <a:off x="2430425" y="2839725"/>
            <a:ext cx="6095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Plus Jakarta Sans"/>
                <a:ea typeface="Plus Jakarta Sans"/>
                <a:cs typeface="Plus Jakarta Sans"/>
                <a:sym typeface="Plus Jakarta Sans"/>
              </a:rPr>
              <a:t>The customer buys the vehicle (Chassis and powertrain) for which vidyut provides the loan.</a:t>
            </a:r>
            <a:endParaRPr sz="1000"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2788" y="3422874"/>
            <a:ext cx="132875" cy="19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1"/>
          <p:cNvSpPr txBox="1"/>
          <p:nvPr/>
        </p:nvSpPr>
        <p:spPr>
          <a:xfrm>
            <a:off x="2405663" y="3275486"/>
            <a:ext cx="6095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Plus Jakarta Sans"/>
                <a:ea typeface="Plus Jakarta Sans"/>
                <a:cs typeface="Plus Jakarta Sans"/>
                <a:sym typeface="Plus Jakarta Sans"/>
              </a:rPr>
              <a:t>Vidyut Tech pays for the entire battery, which typically accounts for  around 40% of the cost of an EV. This approach helps combat the high price of EVs.</a:t>
            </a:r>
            <a:endParaRPr sz="1000"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pic>
        <p:nvPicPr>
          <p:cNvPr id="140" name="Google Shape;14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2788" y="3837761"/>
            <a:ext cx="132875" cy="19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1"/>
          <p:cNvSpPr txBox="1"/>
          <p:nvPr/>
        </p:nvSpPr>
        <p:spPr>
          <a:xfrm>
            <a:off x="2405650" y="3768086"/>
            <a:ext cx="60957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000">
                <a:solidFill>
                  <a:srgbClr val="080808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Customers subscribes Vidyuttech's "Pay as you Drive" battery rental plan, paying only for what and when they drive. The rental rates are as low as Rs. 1 per km.</a:t>
            </a:r>
            <a:endParaRPr sz="1000"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2788" y="4314611"/>
            <a:ext cx="132875" cy="19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1"/>
          <p:cNvSpPr txBox="1"/>
          <p:nvPr/>
        </p:nvSpPr>
        <p:spPr>
          <a:xfrm>
            <a:off x="2405650" y="4244936"/>
            <a:ext cx="60957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Plus Jakarta Sans"/>
                <a:ea typeface="Plus Jakarta Sans"/>
                <a:cs typeface="Plus Jakarta Sans"/>
                <a:sym typeface="Plus Jakarta Sans"/>
              </a:rPr>
              <a:t>Vidyut Tech replaces the battery for free every 5 years or after 1-2 lakh kms for free, ensuring that customers don't have to worry about expensive battery replacement costs.</a:t>
            </a:r>
            <a:endParaRPr sz="1000">
              <a:latin typeface="Plus Jakarta Sans"/>
              <a:ea typeface="Plus Jakarta Sans"/>
              <a:cs typeface="Plus Jakarta Sans"/>
              <a:sym typeface="Plus Jakart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Plus Jakarta Sans Light"/>
              <a:ea typeface="Plus Jakarta Sans Light"/>
              <a:cs typeface="Plus Jakarta Sans Light"/>
              <a:sym typeface="Plus Jakarta Sans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4226</TotalTime>
  <Words>684</Words>
  <Application>Microsoft Office PowerPoint</Application>
  <PresentationFormat>On-screen Show (16:9)</PresentationFormat>
  <Paragraphs>98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Plus Jakarta Sans ExtraBold</vt:lpstr>
      <vt:lpstr>Plus Jakarta Sans SemiBold</vt:lpstr>
      <vt:lpstr>Plus Jakarta Sans Medium</vt:lpstr>
      <vt:lpstr>Plus Jakarta Sans</vt:lpstr>
      <vt:lpstr>Arial</vt:lpstr>
      <vt:lpstr>Plus Jakarta Sans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Admin</cp:lastModifiedBy>
  <cp:revision>2</cp:revision>
  <dcterms:modified xsi:type="dcterms:W3CDTF">2023-04-08T10:21:36Z</dcterms:modified>
</cp:coreProperties>
</file>